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73" r:id="rId4"/>
    <p:sldId id="274" r:id="rId5"/>
    <p:sldId id="275" r:id="rId6"/>
    <p:sldId id="272" r:id="rId7"/>
    <p:sldId id="276" r:id="rId8"/>
    <p:sldId id="277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3FF"/>
    <a:srgbClr val="BDE4FF"/>
    <a:srgbClr val="BDEE6E"/>
    <a:srgbClr val="060A02"/>
    <a:srgbClr val="86E52F"/>
    <a:srgbClr val="ADE72D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07.11.2022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2924944"/>
            <a:ext cx="4824536" cy="9361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познавательной деятельности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интеллектуальной недостаточностью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и дошкольного возраста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2636912"/>
            <a:ext cx="3816424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с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недостаточностью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жизни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нормы.</a:t>
            </a:r>
          </a:p>
          <a:p>
            <a:pPr algn="ctr"/>
            <a:endParaRPr lang="ru-RU" sz="800" dirty="0" smtClean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</a:t>
            </a:r>
            <a:r>
              <a:rPr lang="ru-RU" sz="2000" dirty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задерживается появление </a:t>
            </a:r>
            <a:r>
              <a:rPr lang="ru-RU" sz="2000" dirty="0" err="1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прямостояния</a:t>
            </a:r>
            <a:r>
              <a:rPr lang="ru-RU" sz="2000" dirty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они значительно позднее начинают держать голову, сидеть, стоять, ходить. Эта задержка иногда бывает весьма существенной, захватывающей и второй </a:t>
            </a:r>
            <a:r>
              <a:rPr lang="ru-RU" sz="200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000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" r="65982" b="9016"/>
          <a:stretch/>
        </p:blipFill>
        <p:spPr>
          <a:xfrm>
            <a:off x="179512" y="0"/>
            <a:ext cx="1872208" cy="695739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709339" y="1844824"/>
            <a:ext cx="633670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(от1 года до 3 лет).</a:t>
            </a:r>
          </a:p>
          <a:p>
            <a:pPr algn="just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детей овладение ходьбой задерживается на длительный срок, иногда до конца раннего возраста. При движении наблюдается неустойчивость, неуклюжесть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освоением ходьбы начинается новый этап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начинается бурное развитие предметных действий.</a:t>
            </a:r>
            <a:endParaRPr lang="ru-RU" sz="1600" dirty="0" smtClean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 всякое действие ребенка с предметом – предметное действие.</a:t>
            </a:r>
          </a:p>
          <a:p>
            <a:pPr algn="just"/>
            <a:r>
              <a:rPr lang="ru-RU" sz="1600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Предметное действие 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только такое действие, когда предмет используется в соответствии с его функциональным назначением.  </a:t>
            </a:r>
            <a:r>
              <a:rPr lang="ru-RU" sz="1600" u="sng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ребенок берет в руки ложку и стучит ей по столу, это не предметное действие, а манипуляция с предметом, т.к. функция ложки – другая;</a:t>
            </a:r>
          </a:p>
          <a:p>
            <a:pPr algn="just"/>
            <a:r>
              <a:rPr lang="ru-RU" sz="1600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Предметным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действие будет тогда, когда ребенок использует ложку для еды.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09339" y="188640"/>
            <a:ext cx="68407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ребенка  с интеллектуальной недостаточностью следующих возрастных периодов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ранний, дошкольный возраст.</a:t>
            </a:r>
          </a:p>
        </p:txBody>
      </p:sp>
    </p:spTree>
    <p:extLst>
      <p:ext uri="{BB962C8B-B14F-4D97-AF65-F5344CB8AC3E}">
        <p14:creationId xmlns:p14="http://schemas.microsoft.com/office/powerpoint/2010/main" val="10199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2" t="-203" r="-942" b="7180"/>
          <a:stretch/>
        </p:blipFill>
        <p:spPr>
          <a:xfrm>
            <a:off x="7380312" y="0"/>
            <a:ext cx="1656184" cy="740749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0"/>
            <a:ext cx="7128792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предметной деятельности.</a:t>
            </a:r>
          </a:p>
          <a:p>
            <a:pPr algn="just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детей раннего возраста с интеллектуальной недостаточностью предметная деятельность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формируется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Некоторые из них не проявляют интереса к предметам, в том числе к игрушкам.  Они вообще не берут игрушки в руки, не манипулируют с ними. У них нет ориентировки типа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с этим делать?»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более простой ориентировки типа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это?». </a:t>
            </a:r>
          </a:p>
          <a:p>
            <a:pPr algn="just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других случаях у детей третьего года жизни появляются манипуляции с предметами, которые сменяются </a:t>
            </a:r>
            <a:r>
              <a:rPr lang="ru-RU" sz="1600" u="sng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неадекватными действиями.</a:t>
            </a:r>
          </a:p>
          <a:p>
            <a:pPr algn="just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Неадекватные действия 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такие действия, которые противоречат логике употребления предмета, вступают в конфликт с ролью предмета в предметном мире.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огда ребенок надевает на стержень пирамидки вначале колпачок, а затем пытается нанизывать колечки;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стучит куклой по столу; 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маленький гараж пытается засунуть большую машинку – 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он совершает неадекватные действия. В данном случае отсутствует </a:t>
            </a:r>
            <a:r>
              <a:rPr lang="ru-RU" sz="1600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</a:t>
            </a:r>
            <a:r>
              <a:rPr lang="ru-RU" sz="1600" b="1" dirty="0" err="1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ориентировачная</a:t>
            </a:r>
            <a:r>
              <a:rPr lang="ru-RU" sz="1600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эти действия </a:t>
            </a:r>
            <a:r>
              <a:rPr lang="ru-RU" sz="1600" b="1" u="sng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способствуют развитию ребенка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неадекватных действий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характерная черта ребенка с интеллектуальной недостаточностью.</a:t>
            </a:r>
            <a:endParaRPr lang="ru-RU" sz="1000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формируется самостоятельно 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виды детской деятельности – игра, рисование, зачатки трудовой деятельности, которые при нормальном интеллекте развиваются к концу третьего года жизни.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drew423.png"/>
          <p:cNvPicPr>
            <a:picLocks noChangeAspect="1"/>
          </p:cNvPicPr>
          <p:nvPr/>
        </p:nvPicPr>
        <p:blipFill>
          <a:blip r:embed="rId2" cstate="screen"/>
          <a:srcRect l="4974"/>
          <a:stretch>
            <a:fillRect/>
          </a:stretch>
        </p:blipFill>
        <p:spPr>
          <a:xfrm>
            <a:off x="1879675" y="2471245"/>
            <a:ext cx="2069472" cy="3632244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xzdsew432.png"/>
          <p:cNvPicPr>
            <a:picLocks noChangeAspect="1"/>
          </p:cNvPicPr>
          <p:nvPr/>
        </p:nvPicPr>
        <p:blipFill>
          <a:blip r:embed="rId3" cstate="screen"/>
          <a:srcRect l="4841"/>
          <a:stretch>
            <a:fillRect/>
          </a:stretch>
        </p:blipFill>
        <p:spPr>
          <a:xfrm>
            <a:off x="3541258" y="1435848"/>
            <a:ext cx="2370490" cy="3876593"/>
          </a:xfrm>
          <a:prstGeom prst="rect">
            <a:avLst/>
          </a:prstGeom>
          <a:effectLst/>
        </p:spPr>
      </p:pic>
      <p:pic>
        <p:nvPicPr>
          <p:cNvPr id="2" name="Рисунок 1" descr="xdfsrte.png"/>
          <p:cNvPicPr>
            <a:picLocks noChangeAspect="1"/>
          </p:cNvPicPr>
          <p:nvPr/>
        </p:nvPicPr>
        <p:blipFill>
          <a:blip r:embed="rId4" cstate="screen"/>
          <a:srcRect t="7335" b="4022"/>
          <a:stretch>
            <a:fillRect/>
          </a:stretch>
        </p:blipFill>
        <p:spPr>
          <a:xfrm flipH="1">
            <a:off x="284643" y="3374144"/>
            <a:ext cx="2316778" cy="3140789"/>
          </a:xfrm>
          <a:prstGeom prst="rect">
            <a:avLst/>
          </a:prstGeom>
        </p:spPr>
      </p:pic>
      <p:pic>
        <p:nvPicPr>
          <p:cNvPr id="9" name="Рисунок 8" descr="земной-шар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83403" y="15396"/>
            <a:ext cx="3116357" cy="29098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97468" y="434927"/>
            <a:ext cx="2538072" cy="22132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речи и общения.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933008" y="163164"/>
            <a:ext cx="5815456" cy="13534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интеллектуальной недостаточностью  раннего возраста отсутствуют необходимые предпосылки, для формирования речи: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flipH="1">
            <a:off x="467542" y="4797152"/>
            <a:ext cx="1512169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458" y="4944538"/>
            <a:ext cx="15283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Действия с предметами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621257" y="1664337"/>
            <a:ext cx="2207565" cy="106886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Готовность артикуляционного аппарата и фонематического слуха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44179" y="2471245"/>
            <a:ext cx="3307729" cy="43216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большинства детей </a:t>
            </a:r>
            <a:r>
              <a:rPr lang="ru-RU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слова </a:t>
            </a: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активной речи появляются </a:t>
            </a:r>
            <a:r>
              <a:rPr lang="ru-RU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двух лет. </a:t>
            </a:r>
          </a:p>
          <a:p>
            <a:pPr algn="just"/>
            <a:r>
              <a:rPr lang="ru-RU" b="1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Фраза</a:t>
            </a: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трех лет, как правило, </a:t>
            </a:r>
            <a:r>
              <a:rPr lang="ru-RU" u="sng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появляется</a:t>
            </a: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речь ребенка не может служить: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средством общения,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средством передачи ребенку общественного опыта.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также не может принять на себя функцию регуляции его действий.</a:t>
            </a:r>
            <a:endParaRPr lang="ru-RU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879862" y="2678376"/>
            <a:ext cx="1936813" cy="8919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Эмоциональное общение со взрослыми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124744"/>
            <a:ext cx="3816424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возраст.</a:t>
            </a:r>
          </a:p>
          <a:p>
            <a:pPr algn="just"/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дошкольников с интеллектуальной недостаточностью не получают должного развития </a:t>
            </a:r>
            <a:r>
              <a:rPr lang="ru-RU" b="1" u="sng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игровая, трудовая, продуктивная деятельность</a:t>
            </a: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b="1" u="sng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обусловлено </a:t>
            </a:r>
            <a:r>
              <a:rPr lang="ru-RU" dirty="0" err="1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несформированностью</a:t>
            </a:r>
            <a:r>
              <a:rPr lang="ru-RU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недостаточным развитием психических процессов: внимания, восприятия, памяти, мышления.</a:t>
            </a:r>
            <a:endParaRPr lang="ru-RU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" r="65982" b="9016"/>
          <a:stretch/>
        </p:blipFill>
        <p:spPr>
          <a:xfrm>
            <a:off x="539552" y="1031307"/>
            <a:ext cx="1368152" cy="568863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8" y="75159"/>
            <a:ext cx="7986896" cy="7200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для детей дошкольного возраста игровая деятельность к концу дошкольного возраста находится на начальной ступени развития.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50194" y="883697"/>
            <a:ext cx="7380310" cy="1080120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отмечаются лишь 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предметно-игровые, </a:t>
            </a:r>
            <a:r>
              <a:rPr lang="ru-RU" sz="1600" dirty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процессуальные действия. </a:t>
            </a:r>
            <a:r>
              <a:rPr lang="ru-RU" sz="1600" u="sng" dirty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характерным являются </a:t>
            </a:r>
            <a:r>
              <a:rPr lang="ru-RU" sz="1600" dirty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многократное, стереотипное повторение одних и тех же действий, осуществляемых без эмоциональных реакций, без использования 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endParaRPr lang="ru-RU" sz="1600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50192" y="2067926"/>
            <a:ext cx="7380312" cy="313009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более поздние сроки овладевают навыками самообслуживания.</a:t>
            </a:r>
            <a:endParaRPr lang="ru-RU" sz="1600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50192" y="2549424"/>
            <a:ext cx="7380311" cy="559412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специального обучения не формируются продуктивные виды деятельности – рисование, лепка, аппликация, конструирование.</a:t>
            </a:r>
            <a:endParaRPr lang="ru-RU" sz="1600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637839" y="3269524"/>
            <a:ext cx="7376149" cy="1304329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познавательной сфере </a:t>
            </a:r>
            <a:r>
              <a:rPr lang="ru-RU" sz="1600" u="sng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план выступают нарушения внимания</a:t>
            </a:r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внимание детей трудно собрать, они не могут сосредоточиться на выполнении задания, у них повышенная отвлекаемость, рассеянность. Дошкольников привлекают яркие, красочные предметы и игрушки, однако они быстро теряют к ним интерес.</a:t>
            </a:r>
            <a:endParaRPr lang="ru-RU" sz="1600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631515" y="4708409"/>
            <a:ext cx="7382473" cy="851243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60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проявляются нарушения памяти. Особенно трудны им для запоминания инструкции, в которых определяется последовательность выполнения действий</a:t>
            </a:r>
            <a:endParaRPr lang="ru-RU" sz="1600" dirty="0">
              <a:solidFill>
                <a:srgbClr val="060A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50192" y="5697271"/>
            <a:ext cx="7382475" cy="1022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формой мышления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интеллектуальной недостаточностью является наглядно-действенное мышление. К концу дошкольного возраста у детей, не получающими специальную коррекционную помощь, «фактически отсутствует возможность решения наглядно-образных задач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2" t="-203" r="-942" b="7180"/>
          <a:stretch/>
        </p:blipFill>
        <p:spPr>
          <a:xfrm>
            <a:off x="6876256" y="162489"/>
            <a:ext cx="1659276" cy="62338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62489"/>
            <a:ext cx="7131884" cy="1080120"/>
          </a:xfrm>
          <a:prstGeom prst="roundRect">
            <a:avLst/>
          </a:prstGeom>
          <a:solidFill>
            <a:srgbClr val="BDEE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дошкольного возраста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интеллектуальной недостаточностью, не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получающим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наблюдаются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особенности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71904" y="1415655"/>
            <a:ext cx="5233977" cy="433162"/>
          </a:xfrm>
          <a:prstGeom prst="flowChartAlternateProcess">
            <a:avLst/>
          </a:prstGeom>
          <a:solidFill>
            <a:srgbClr val="E1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учебной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71904" y="2003186"/>
            <a:ext cx="7130412" cy="658146"/>
          </a:xfrm>
          <a:prstGeom prst="flowChartAlternateProcess">
            <a:avLst/>
          </a:prstGeom>
          <a:solidFill>
            <a:srgbClr val="E1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нескорректированные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психическом 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усугубляются,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более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выраженными, яркими.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79512" y="4523191"/>
            <a:ext cx="7131884" cy="1090881"/>
          </a:xfrm>
          <a:prstGeom prst="flowChartAlternateProcess">
            <a:avLst/>
          </a:prstGeom>
          <a:solidFill>
            <a:srgbClr val="E1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речевого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Страдают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лексика, грамматический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строй,  звукопроизношение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 началу школьного обучения они имеют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скудный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запас, который включает в основном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и глаголы.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77610" y="2831979"/>
            <a:ext cx="7135688" cy="1612666"/>
          </a:xfrm>
          <a:prstGeom prst="flowChartAlternateProcess">
            <a:avLst/>
          </a:prstGeom>
          <a:solidFill>
            <a:srgbClr val="E1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представляет для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восприятие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картин.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не видят: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связей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персонажами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не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причинно-следственных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не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эмоциональные состояния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изображенных персонажей;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не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видят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не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изображения движения.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79512" y="5784719"/>
            <a:ext cx="7131885" cy="611644"/>
          </a:xfrm>
          <a:prstGeom prst="flowChartAlternateProcess">
            <a:avLst/>
          </a:prstGeom>
          <a:solidFill>
            <a:srgbClr val="E1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способности мыслительных процессов – анализа, синтеза,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сравнения.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859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68</cp:revision>
  <dcterms:created xsi:type="dcterms:W3CDTF">2014-05-21T09:23:04Z</dcterms:created>
  <dcterms:modified xsi:type="dcterms:W3CDTF">2022-11-07T16:01:23Z</dcterms:modified>
</cp:coreProperties>
</file>